
<file path=[Content_Types].xml><?xml version="1.0" encoding="utf-8"?>
<Types xmlns="http://schemas.openxmlformats.org/package/2006/content-types">
  <Default ContentType="image/jpeg" Extension="jpg"/>
  <Default ContentType="application/vnd.openxmlformats-officedocument.vmlDrawing" Extension="vml"/>
  <Default ContentType="application/x-fontdata" Extension="fntdata"/>
  <Default ContentType="application/vnd.openxmlformats-officedocument.oleObject" Extension="bin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oleObject" PartName="/ppt/embeddings/oleObject2.bin"/>
  <Override ContentType="application/vnd.openxmlformats-officedocument.oleObject" PartName="/ppt/embeddings/oleObject1.bin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6858000" cx="12188825"/>
  <p:notesSz cx="6858000" cy="9144000"/>
  <p:embeddedFontLst>
    <p:embeddedFont>
      <p:font typeface="Century Gothic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696">
          <p15:clr>
            <a:srgbClr val="A4A3A4"/>
          </p15:clr>
        </p15:guide>
        <p15:guide id="2" pos="143">
          <p15:clr>
            <a:srgbClr val="A4A3A4"/>
          </p15:clr>
        </p15:guide>
        <p15:guide id="3" pos="7487">
          <p15:clr>
            <a:srgbClr val="A4A3A4"/>
          </p15:clr>
        </p15:guide>
        <p15:guide id="4" orient="horz" pos="3984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6" roundtripDataSignature="AMtx7mh3Z+NQVgeyNaTmYpGlTPLpkplY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B9299F6-7530-456E-8A61-F5EABD2AB445}">
  <a:tblStyle styleId="{2B9299F6-7530-456E-8A61-F5EABD2AB445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fill>
          <a:solidFill>
            <a:srgbClr val="E6E6E6"/>
          </a:solidFill>
        </a:fill>
      </a:tcStyle>
    </a:band1H>
    <a:band2H>
      <a:tcTxStyle/>
    </a:band2H>
    <a:band1V>
      <a:tcTxStyle/>
      <a:tcStyle>
        <a:fill>
          <a:solidFill>
            <a:srgbClr val="E6E6E6"/>
          </a:solidFill>
        </a:fill>
      </a:tcStyle>
    </a:band1V>
    <a:band2V>
      <a:tcTxStyle/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fill>
          <a:solidFill>
            <a:schemeClr val="accent5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fill>
          <a:solidFill>
            <a:schemeClr val="accent5"/>
          </a:solidFill>
        </a:fill>
      </a:tcStyle>
    </a:firstCol>
    <a:lastRow>
      <a:tcTxStyle b="on" i="off"/>
      <a:tcStyle>
        <a:tcBdr>
          <a:top>
            <a:ln cap="flat" cmpd="sng" w="508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Century Gothic"/>
          <a:ea typeface="Century Gothic"/>
          <a:cs typeface="Century Gothic"/>
        </a:font>
        <a:schemeClr val="dk1"/>
      </a:tcTxStyle>
    </a:seCell>
    <a:swCell>
      <a:tcTxStyle b="on" i="off">
        <a:font>
          <a:latin typeface="Century Gothic"/>
          <a:ea typeface="Century Gothic"/>
          <a:cs typeface="Century Gothic"/>
        </a:font>
        <a:schemeClr val="dk1"/>
      </a:tcTxStyle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5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96" orient="horz"/>
        <p:guide pos="143"/>
        <p:guide pos="7487"/>
        <p:guide pos="3984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CenturyGothic-regular.fntdata"/><Relationship Id="rId21" Type="http://schemas.openxmlformats.org/officeDocument/2006/relationships/slide" Target="slides/slide15.xml"/><Relationship Id="rId24" Type="http://schemas.openxmlformats.org/officeDocument/2006/relationships/font" Target="fonts/CenturyGothic-italic.fntdata"/><Relationship Id="rId23" Type="http://schemas.openxmlformats.org/officeDocument/2006/relationships/font" Target="fonts/CenturyGothic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customschemas.google.com/relationships/presentationmetadata" Target="metadata"/><Relationship Id="rId25" Type="http://schemas.openxmlformats.org/officeDocument/2006/relationships/font" Target="fonts/CenturyGothic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4.png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jp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National Aeronautics and Space Administration</a:t>
            </a:r>
            <a:endParaRPr/>
          </a:p>
        </p:txBody>
      </p:sp>
      <p:sp>
        <p:nvSpPr>
          <p:cNvPr id="105" name="Google Shape;105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7" name="Google Shape;12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8" name="Google Shape;12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7"/>
          <p:cNvSpPr txBox="1"/>
          <p:nvPr>
            <p:ph type="ctrTitle"/>
          </p:nvPr>
        </p:nvSpPr>
        <p:spPr>
          <a:xfrm>
            <a:off x="1869242" y="4809507"/>
            <a:ext cx="9597290" cy="730682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5" name="Google Shape;1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7350" y="4923727"/>
            <a:ext cx="1573874" cy="157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7"/>
          <p:cNvSpPr txBox="1"/>
          <p:nvPr>
            <p:ph idx="1" type="body"/>
          </p:nvPr>
        </p:nvSpPr>
        <p:spPr>
          <a:xfrm>
            <a:off x="1868574" y="5636267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0" spcFirstLastPara="1" rIns="121875" wrap="square" tIns="6092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  <a:defRPr sz="20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2" type="body"/>
          </p:nvPr>
        </p:nvSpPr>
        <p:spPr>
          <a:xfrm>
            <a:off x="1868574" y="6172083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0" spcFirstLastPara="1" rIns="121875" wrap="square" tIns="6092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  <a:defRPr sz="20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8" name="Google Shape;18;p17"/>
          <p:cNvCxnSpPr/>
          <p:nvPr/>
        </p:nvCxnSpPr>
        <p:spPr>
          <a:xfrm>
            <a:off x="-64" y="4606401"/>
            <a:ext cx="12188952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NASA insigniaCMYK" id="19" name="Google Shape;19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27470" y="76200"/>
            <a:ext cx="951111" cy="76173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7"/>
          <p:cNvSpPr/>
          <p:nvPr/>
        </p:nvSpPr>
        <p:spPr>
          <a:xfrm>
            <a:off x="147350" y="304800"/>
            <a:ext cx="2975262" cy="304800"/>
          </a:xfrm>
          <a:prstGeom prst="rect">
            <a:avLst/>
          </a:prstGeom>
          <a:solidFill>
            <a:srgbClr val="721E1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" name="Google Shape;21;p17"/>
          <p:cNvSpPr txBox="1"/>
          <p:nvPr/>
        </p:nvSpPr>
        <p:spPr>
          <a:xfrm>
            <a:off x="147350" y="318580"/>
            <a:ext cx="3295938" cy="276977"/>
          </a:xfrm>
          <a:prstGeom prst="rect">
            <a:avLst/>
          </a:prstGeom>
          <a:noFill/>
          <a:ln>
            <a:noFill/>
          </a:ln>
          <a:effectLst>
            <a:outerShdw blurRad="50800" rotWithShape="0" algn="tl" dir="2700000" dist="38100">
              <a:srgbClr val="000000">
                <a:alpha val="40000"/>
              </a:srgbClr>
            </a:outerShdw>
          </a:effectLst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National Aeronautics and Space Administration</a:t>
            </a:r>
            <a:endParaRPr b="0" i="0" sz="1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Basic Content">
  <p:cSld name="3_Basic Conten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6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6"/>
          <p:cNvSpPr txBox="1"/>
          <p:nvPr>
            <p:ph idx="1" type="body"/>
          </p:nvPr>
        </p:nvSpPr>
        <p:spPr>
          <a:xfrm>
            <a:off x="242252" y="1447799"/>
            <a:ext cx="5806440" cy="448960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3810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810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indent="-3810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26"/>
          <p:cNvSpPr txBox="1"/>
          <p:nvPr>
            <p:ph idx="2" type="body"/>
          </p:nvPr>
        </p:nvSpPr>
        <p:spPr>
          <a:xfrm>
            <a:off x="242252" y="6003286"/>
            <a:ext cx="11704320" cy="314859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875" wrap="square" tIns="6092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6"/>
          <p:cNvSpPr txBox="1"/>
          <p:nvPr>
            <p:ph idx="3" type="body"/>
          </p:nvPr>
        </p:nvSpPr>
        <p:spPr>
          <a:xfrm>
            <a:off x="6140132" y="1447799"/>
            <a:ext cx="5806440" cy="448961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3810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810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indent="-3810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26"/>
          <p:cNvSpPr txBox="1"/>
          <p:nvPr>
            <p:ph idx="4" type="body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6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8" name="Google Shape;78;p26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79" name="Google Shape;79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+ sub">
  <p:cSld name="1_Title + sub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7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" name="Google Shape;82;p27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3" name="Google Shape;83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7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7"/>
          <p:cNvSpPr txBox="1"/>
          <p:nvPr>
            <p:ph idx="1" type="body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Basic Content">
  <p:cSld name="8_Basic Conten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8"/>
          <p:cNvSpPr txBox="1"/>
          <p:nvPr>
            <p:ph type="title"/>
          </p:nvPr>
        </p:nvSpPr>
        <p:spPr>
          <a:xfrm>
            <a:off x="482067" y="274641"/>
            <a:ext cx="11224691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8"/>
          <p:cNvSpPr txBox="1"/>
          <p:nvPr>
            <p:ph idx="1" type="body"/>
          </p:nvPr>
        </p:nvSpPr>
        <p:spPr>
          <a:xfrm>
            <a:off x="482067" y="1474334"/>
            <a:ext cx="11224691" cy="425196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355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8"/>
          <p:cNvSpPr txBox="1"/>
          <p:nvPr>
            <p:ph idx="2" type="body"/>
          </p:nvPr>
        </p:nvSpPr>
        <p:spPr>
          <a:xfrm>
            <a:off x="482067" y="850939"/>
            <a:ext cx="11224691" cy="4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90" name="Google Shape;90;p28"/>
          <p:cNvCxnSpPr/>
          <p:nvPr/>
        </p:nvCxnSpPr>
        <p:spPr>
          <a:xfrm rot="10800000">
            <a:off x="403063" y="502750"/>
            <a:ext cx="0" cy="696383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28"/>
          <p:cNvSpPr txBox="1"/>
          <p:nvPr/>
        </p:nvSpPr>
        <p:spPr>
          <a:xfrm>
            <a:off x="403063" y="6455629"/>
            <a:ext cx="3942372" cy="292366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National Aeronautics</a:t>
            </a: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Space Administration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8"/>
          <p:cNvSpPr txBox="1"/>
          <p:nvPr/>
        </p:nvSpPr>
        <p:spPr>
          <a:xfrm>
            <a:off x="11017003" y="6455629"/>
            <a:ext cx="689755" cy="292366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8"/>
          <p:cNvSpPr txBox="1"/>
          <p:nvPr/>
        </p:nvSpPr>
        <p:spPr>
          <a:xfrm>
            <a:off x="7074631" y="6455629"/>
            <a:ext cx="3942372" cy="292366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Applied Remote Sensing Training Program</a:t>
            </a:r>
            <a:endParaRPr/>
          </a:p>
        </p:txBody>
      </p:sp>
      <p:sp>
        <p:nvSpPr>
          <p:cNvPr id="94" name="Google Shape;94;p28"/>
          <p:cNvSpPr txBox="1"/>
          <p:nvPr>
            <p:ph idx="3" type="body"/>
          </p:nvPr>
        </p:nvSpPr>
        <p:spPr>
          <a:xfrm>
            <a:off x="483133" y="5880294"/>
            <a:ext cx="11223625" cy="437851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875" wrap="square" tIns="6092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2"/>
            <a:ext cx="12188825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9"/>
          <p:cNvSpPr txBox="1"/>
          <p:nvPr>
            <p:ph type="title"/>
          </p:nvPr>
        </p:nvSpPr>
        <p:spPr>
          <a:xfrm>
            <a:off x="354298" y="196625"/>
            <a:ext cx="10512862" cy="716188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9"/>
          <p:cNvSpPr txBox="1"/>
          <p:nvPr>
            <p:ph idx="1" type="body"/>
          </p:nvPr>
        </p:nvSpPr>
        <p:spPr>
          <a:xfrm>
            <a:off x="435315" y="1109437"/>
            <a:ext cx="10915529" cy="5067526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3429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29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0" name="Google Shape;100;p29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1" name="Google Shape;101;p29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Content">
  <p:cSld name="Basic Conte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8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8"/>
          <p:cNvSpPr txBox="1"/>
          <p:nvPr>
            <p:ph idx="1" type="body"/>
          </p:nvPr>
        </p:nvSpPr>
        <p:spPr>
          <a:xfrm>
            <a:off x="242252" y="1130283"/>
            <a:ext cx="11704320" cy="4807125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3810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810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indent="-3810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18"/>
          <p:cNvSpPr txBox="1"/>
          <p:nvPr>
            <p:ph idx="2" type="body"/>
          </p:nvPr>
        </p:nvSpPr>
        <p:spPr>
          <a:xfrm>
            <a:off x="242252" y="6003286"/>
            <a:ext cx="11704320" cy="314859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875" wrap="square" tIns="6092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8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b="0" i="0" sz="1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" name="Google Shape;27;p18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0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b="0" i="0" sz="10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8" name="Google Shape;2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1 Column">
  <p:cSld name="Title and Content - 1 Colum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/>
          <p:nvPr>
            <p:ph type="title"/>
          </p:nvPr>
        </p:nvSpPr>
        <p:spPr>
          <a:xfrm>
            <a:off x="406294" y="274643"/>
            <a:ext cx="11173090" cy="806451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Century Gothic"/>
              <a:buNone/>
              <a:defRPr>
                <a:solidFill>
                  <a:srgbClr val="3F3F3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" type="body"/>
          </p:nvPr>
        </p:nvSpPr>
        <p:spPr>
          <a:xfrm>
            <a:off x="406294" y="1225550"/>
            <a:ext cx="11173090" cy="471804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799"/>
              <a:buNone/>
              <a:defRPr sz="1799">
                <a:solidFill>
                  <a:srgbClr val="3F3F3F"/>
                </a:solidFill>
              </a:defRPr>
            </a:lvl1pPr>
            <a:lvl2pPr indent="-342836" lvl="1" marL="9144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799"/>
              <a:buChar char="–"/>
              <a:defRPr sz="1799">
                <a:solidFill>
                  <a:srgbClr val="3F3F3F"/>
                </a:solidFill>
              </a:defRPr>
            </a:lvl2pPr>
            <a:lvl3pPr indent="-323850" lvl="2" marL="13716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500"/>
              <a:buChar char="•"/>
              <a:defRPr sz="1500">
                <a:solidFill>
                  <a:srgbClr val="3F3F3F"/>
                </a:solidFill>
              </a:defRPr>
            </a:lvl3pPr>
            <a:lvl4pPr indent="-323850" lvl="3" marL="18288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500"/>
              <a:buChar char="–"/>
              <a:defRPr sz="1500">
                <a:solidFill>
                  <a:srgbClr val="3F3F3F"/>
                </a:solidFill>
              </a:defRPr>
            </a:lvl4pPr>
            <a:lvl5pPr indent="-323850" lvl="4" marL="2286000" algn="l"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500"/>
              <a:buChar char="»"/>
              <a:defRPr sz="1500">
                <a:solidFill>
                  <a:srgbClr val="3F3F3F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">
  <p:cSld name="Title + sub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0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0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" name="Google Shape;36;p20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7" name="Google Shape;37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1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" name="Google Shape;40;p21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1" name="Google Shape;4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Basic Content">
  <p:cSld name="6_Basic Conte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2"/>
          <p:cNvSpPr txBox="1"/>
          <p:nvPr>
            <p:ph type="title"/>
          </p:nvPr>
        </p:nvSpPr>
        <p:spPr>
          <a:xfrm>
            <a:off x="482067" y="274641"/>
            <a:ext cx="11224691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2"/>
          <p:cNvSpPr txBox="1"/>
          <p:nvPr>
            <p:ph idx="1" type="body"/>
          </p:nvPr>
        </p:nvSpPr>
        <p:spPr>
          <a:xfrm>
            <a:off x="482067" y="1474334"/>
            <a:ext cx="11224691" cy="425196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355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2"/>
          <p:cNvSpPr txBox="1"/>
          <p:nvPr>
            <p:ph idx="2" type="body"/>
          </p:nvPr>
        </p:nvSpPr>
        <p:spPr>
          <a:xfrm>
            <a:off x="482067" y="850939"/>
            <a:ext cx="11224691" cy="46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46" name="Google Shape;46;p22"/>
          <p:cNvCxnSpPr/>
          <p:nvPr/>
        </p:nvCxnSpPr>
        <p:spPr>
          <a:xfrm rot="10800000">
            <a:off x="403063" y="502750"/>
            <a:ext cx="0" cy="696383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" name="Google Shape;47;p22"/>
          <p:cNvSpPr txBox="1"/>
          <p:nvPr/>
        </p:nvSpPr>
        <p:spPr>
          <a:xfrm>
            <a:off x="403063" y="6455629"/>
            <a:ext cx="3942372" cy="292366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National Aeronautics</a:t>
            </a: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Space Administration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2"/>
          <p:cNvSpPr txBox="1"/>
          <p:nvPr/>
        </p:nvSpPr>
        <p:spPr>
          <a:xfrm>
            <a:off x="11017003" y="6455629"/>
            <a:ext cx="689755" cy="292366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2"/>
          <p:cNvSpPr txBox="1"/>
          <p:nvPr/>
        </p:nvSpPr>
        <p:spPr>
          <a:xfrm>
            <a:off x="7074631" y="6455629"/>
            <a:ext cx="3942372" cy="292366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Applied Remote Sensing Training Program</a:t>
            </a:r>
            <a:endParaRPr/>
          </a:p>
        </p:txBody>
      </p:sp>
      <p:sp>
        <p:nvSpPr>
          <p:cNvPr id="50" name="Google Shape;50;p22"/>
          <p:cNvSpPr txBox="1"/>
          <p:nvPr>
            <p:ph idx="3" type="body"/>
          </p:nvPr>
        </p:nvSpPr>
        <p:spPr>
          <a:xfrm>
            <a:off x="483133" y="5880294"/>
            <a:ext cx="11223625" cy="437851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875" wrap="square" tIns="6092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23"/>
          <p:cNvSpPr txBox="1"/>
          <p:nvPr>
            <p:ph type="title"/>
          </p:nvPr>
        </p:nvSpPr>
        <p:spPr>
          <a:xfrm>
            <a:off x="1321692" y="4914998"/>
            <a:ext cx="9545440" cy="164337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4" name="Google Shape;54;p23"/>
          <p:cNvCxnSpPr/>
          <p:nvPr/>
        </p:nvCxnSpPr>
        <p:spPr>
          <a:xfrm>
            <a:off x="-64" y="4606401"/>
            <a:ext cx="12188952" cy="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Basic Content">
  <p:cSld name="2_Basic Conte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4"/>
          <p:cNvSpPr txBox="1"/>
          <p:nvPr>
            <p:ph idx="1" type="body"/>
          </p:nvPr>
        </p:nvSpPr>
        <p:spPr>
          <a:xfrm>
            <a:off x="242252" y="1447799"/>
            <a:ext cx="11704320" cy="448960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3810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810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indent="-3810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24"/>
          <p:cNvSpPr txBox="1"/>
          <p:nvPr>
            <p:ph idx="2" type="body"/>
          </p:nvPr>
        </p:nvSpPr>
        <p:spPr>
          <a:xfrm>
            <a:off x="242252" y="6003286"/>
            <a:ext cx="11704320" cy="314859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875" wrap="square" tIns="6092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24"/>
          <p:cNvSpPr txBox="1"/>
          <p:nvPr>
            <p:ph idx="3" type="body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24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24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2" name="Google Shape;62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asic Content">
  <p:cSld name="1_Basic Conte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5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5"/>
          <p:cNvSpPr txBox="1"/>
          <p:nvPr>
            <p:ph idx="1" type="body"/>
          </p:nvPr>
        </p:nvSpPr>
        <p:spPr>
          <a:xfrm>
            <a:off x="242252" y="1130283"/>
            <a:ext cx="5806440" cy="4807125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3810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810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indent="-3810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25"/>
          <p:cNvSpPr txBox="1"/>
          <p:nvPr>
            <p:ph idx="2" type="body"/>
          </p:nvPr>
        </p:nvSpPr>
        <p:spPr>
          <a:xfrm>
            <a:off x="242252" y="6003286"/>
            <a:ext cx="11704320" cy="314859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875" wrap="square" tIns="60925">
            <a:noAutofit/>
          </a:bodyPr>
          <a:lstStyle>
            <a:lvl1pPr indent="-2286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indent="-228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25"/>
          <p:cNvSpPr txBox="1"/>
          <p:nvPr>
            <p:ph idx="3" type="body"/>
          </p:nvPr>
        </p:nvSpPr>
        <p:spPr>
          <a:xfrm>
            <a:off x="6140132" y="1130282"/>
            <a:ext cx="5806440" cy="4807125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381000" lvl="0" marL="4572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810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indent="-3810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25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" name="Google Shape;69;p25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70" name="Google Shape;70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title"/>
          </p:nvPr>
        </p:nvSpPr>
        <p:spPr>
          <a:xfrm>
            <a:off x="242252" y="274641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b="0" i="0" sz="2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6"/>
          <p:cNvSpPr txBox="1"/>
          <p:nvPr>
            <p:ph idx="1" type="body"/>
          </p:nvPr>
        </p:nvSpPr>
        <p:spPr>
          <a:xfrm>
            <a:off x="242252" y="1176843"/>
            <a:ext cx="11704320" cy="543910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>
            <a:lvl1pPr indent="-381000" lvl="0" marL="457200" marR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810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810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810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810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b="0" i="0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400050" lvl="5" marL="2743200" marR="0" rtl="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400050" lvl="6" marL="3200400" marR="0" rtl="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400050" lvl="7" marL="3657600" marR="0" rtl="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400050" lvl="8" marL="4114800" marR="0" rtl="0" algn="l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giovanni.gsfc.nasa.gov/giovanni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giovanni.gsfc.nasa.gov/giovanni/" TargetMode="External"/><Relationship Id="rId4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jpg"/><Relationship Id="rId4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png"/><Relationship Id="rId10" Type="http://schemas.openxmlformats.org/officeDocument/2006/relationships/oleObject" Target="../embeddings/oleObject2.bin"/><Relationship Id="rId13" Type="http://schemas.openxmlformats.org/officeDocument/2006/relationships/image" Target="../media/image3.png"/><Relationship Id="rId1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vmlDrawing" Target="../drawings/vmlDrawing1.vml"/><Relationship Id="rId4" Type="http://schemas.openxmlformats.org/officeDocument/2006/relationships/image" Target="../media/image7.png"/><Relationship Id="rId9" Type="http://schemas.openxmlformats.org/officeDocument/2006/relationships/oleObject" Target="../embeddings/oleObject2.bin"/><Relationship Id="rId15" Type="http://schemas.openxmlformats.org/officeDocument/2006/relationships/image" Target="../media/image2.png"/><Relationship Id="rId14" Type="http://schemas.openxmlformats.org/officeDocument/2006/relationships/image" Target="../media/image9.png"/><Relationship Id="rId17" Type="http://schemas.openxmlformats.org/officeDocument/2006/relationships/image" Target="../media/image13.png"/><Relationship Id="rId16" Type="http://schemas.openxmlformats.org/officeDocument/2006/relationships/image" Target="../media/image8.png"/><Relationship Id="rId5" Type="http://schemas.openxmlformats.org/officeDocument/2006/relationships/image" Target="../media/image16.png"/><Relationship Id="rId6" Type="http://schemas.openxmlformats.org/officeDocument/2006/relationships/oleObject" Target="../embeddings/oleObject1.bin"/><Relationship Id="rId18" Type="http://schemas.openxmlformats.org/officeDocument/2006/relationships/image" Target="../media/image14.png"/><Relationship Id="rId7" Type="http://schemas.openxmlformats.org/officeDocument/2006/relationships/oleObject" Target="../embeddings/oleObject1.bin"/><Relationship Id="rId8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"/>
          <p:cNvSpPr txBox="1"/>
          <p:nvPr>
            <p:ph type="ctrTitle"/>
          </p:nvPr>
        </p:nvSpPr>
        <p:spPr>
          <a:xfrm>
            <a:off x="1869242" y="4809507"/>
            <a:ext cx="9597290" cy="730682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rmAutofit fontScale="9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Gothic"/>
              <a:buNone/>
            </a:pPr>
            <a:r>
              <a:rPr lang="en-US"/>
              <a:t>Overview of Global Land Data Assimilation (GLDAS) Runoff Data</a:t>
            </a:r>
            <a:endParaRPr/>
          </a:p>
        </p:txBody>
      </p:sp>
      <p:sp>
        <p:nvSpPr>
          <p:cNvPr id="108" name="Google Shape;108;p1"/>
          <p:cNvSpPr txBox="1"/>
          <p:nvPr>
            <p:ph idx="1" type="body"/>
          </p:nvPr>
        </p:nvSpPr>
        <p:spPr>
          <a:xfrm>
            <a:off x="1868574" y="5636267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0" spcFirstLastPara="1" rIns="121875" wrap="square" tIns="60925">
            <a:noAutofit/>
          </a:bodyPr>
          <a:lstStyle/>
          <a:p>
            <a:pPr indent="0" lvl="0" marL="14627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r>
              <a:rPr lang="en-US"/>
              <a:t>John Eylander</a:t>
            </a:r>
            <a:endParaRPr/>
          </a:p>
        </p:txBody>
      </p:sp>
      <p:sp>
        <p:nvSpPr>
          <p:cNvPr id="109" name="Google Shape;109;p1"/>
          <p:cNvSpPr txBox="1"/>
          <p:nvPr>
            <p:ph idx="2" type="body"/>
          </p:nvPr>
        </p:nvSpPr>
        <p:spPr>
          <a:xfrm>
            <a:off x="1868574" y="6172083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0" spcFirstLastPara="1" rIns="121875" wrap="square" tIns="60925">
            <a:noAutofit/>
          </a:bodyPr>
          <a:lstStyle/>
          <a:p>
            <a:pPr indent="0" lvl="0" marL="14627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r>
              <a:rPr lang="en-US"/>
              <a:t>Nov 17, 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9380" y="2057399"/>
            <a:ext cx="9692768" cy="48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0"/>
          <p:cNvSpPr txBox="1"/>
          <p:nvPr/>
        </p:nvSpPr>
        <p:spPr>
          <a:xfrm>
            <a:off x="197716" y="304800"/>
            <a:ext cx="584006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 GLDAS Products</a:t>
            </a:r>
            <a:endParaRPr/>
          </a:p>
        </p:txBody>
      </p:sp>
      <p:sp>
        <p:nvSpPr>
          <p:cNvPr id="210" name="Google Shape;210;p10"/>
          <p:cNvSpPr txBox="1"/>
          <p:nvPr/>
        </p:nvSpPr>
        <p:spPr>
          <a:xfrm>
            <a:off x="2417810" y="1718846"/>
            <a:ext cx="2686954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Surface Runoff (kg/m</a:t>
            </a:r>
            <a:r>
              <a:rPr baseline="30000"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hr)</a:t>
            </a:r>
            <a:endParaRPr/>
          </a:p>
        </p:txBody>
      </p:sp>
      <p:sp>
        <p:nvSpPr>
          <p:cNvPr id="211" name="Google Shape;211;p10"/>
          <p:cNvSpPr txBox="1"/>
          <p:nvPr/>
        </p:nvSpPr>
        <p:spPr>
          <a:xfrm>
            <a:off x="7306858" y="1684979"/>
            <a:ext cx="3100529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Evapotranspiration (kg/m</a:t>
            </a:r>
            <a:r>
              <a:rPr baseline="30000"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hr)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1"/>
          <p:cNvSpPr txBox="1"/>
          <p:nvPr>
            <p:ph type="title"/>
          </p:nvPr>
        </p:nvSpPr>
        <p:spPr>
          <a:xfrm>
            <a:off x="1321692" y="4914998"/>
            <a:ext cx="9545440" cy="164337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US"/>
              <a:t>Links to obtain GLDAS output from</a:t>
            </a:r>
            <a:br>
              <a:rPr lang="en-US"/>
            </a:br>
            <a:r>
              <a:rPr lang="en-US"/>
              <a:t>NASA Giovanni server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2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GLDAS Data Access</a:t>
            </a:r>
            <a:endParaRPr/>
          </a:p>
        </p:txBody>
      </p:sp>
      <p:graphicFrame>
        <p:nvGraphicFramePr>
          <p:cNvPr id="222" name="Google Shape;222;p12"/>
          <p:cNvGraphicFramePr/>
          <p:nvPr/>
        </p:nvGraphicFramePr>
        <p:xfrm>
          <a:off x="242888" y="11303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{2B9299F6-7530-456E-8A61-F5EABD2AB445}</a:tableStyleId>
              </a:tblPr>
              <a:tblGrid>
                <a:gridCol w="2725675"/>
                <a:gridCol w="4268850"/>
                <a:gridCol w="470915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Model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Spatial/Temporal Resolution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Data Source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GLDAS (NOAH)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Char char="•"/>
                      </a:pPr>
                      <a:r>
                        <a:rPr lang="en-US" sz="2400" u="none" cap="none" strike="noStrike"/>
                        <a:t>1/4</a:t>
                      </a:r>
                      <a:r>
                        <a:rPr baseline="30000" lang="en-US" sz="2400" u="none" cap="none" strike="noStrike"/>
                        <a:t>th</a:t>
                      </a:r>
                      <a:r>
                        <a:rPr lang="en-US" sz="2400" u="none" cap="none" strike="noStrike"/>
                        <a:t> – 1 degree (global)</a:t>
                      </a:r>
                      <a:endParaRPr/>
                    </a:p>
                    <a:p>
                      <a:pPr indent="-34290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Char char="•"/>
                      </a:pPr>
                      <a:r>
                        <a:rPr lang="en-US" sz="2400" u="none" cap="none" strike="noStrike"/>
                        <a:t>3 hour, monthly</a:t>
                      </a:r>
                      <a:endParaRPr/>
                    </a:p>
                    <a:p>
                      <a:pPr indent="-34290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Char char="•"/>
                      </a:pPr>
                      <a:r>
                        <a:rPr lang="en-US" sz="2400" u="none" cap="none" strike="noStrike"/>
                        <a:t>1948-2010</a:t>
                      </a:r>
                      <a:endParaRPr sz="2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3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Giovanni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sng" cap="none" strike="noStrike">
                          <a:solidFill>
                            <a:schemeClr val="hlink"/>
                          </a:solidFill>
                          <a:hlinkClick r:id="rId3"/>
                        </a:rPr>
                        <a:t>http://giovanni.gsfc.nasa.gov/giovanni</a:t>
                      </a:r>
                      <a:r>
                        <a:rPr lang="en-US" sz="2400" u="none" cap="none" strike="noStrike"/>
                        <a:t> </a:t>
                      </a:r>
                      <a:endParaRPr/>
                    </a:p>
                  </a:txBody>
                  <a:tcPr marT="45725" marB="45725" marR="91450" marL="91450" anchor="ctr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NOAH (v2.1)</a:t>
                      </a:r>
                      <a:endParaRPr sz="2400" u="none" cap="none" strike="noStrike"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Char char="•"/>
                      </a:pPr>
                      <a:r>
                        <a:rPr lang="en-US" sz="2400" u="none" cap="none" strike="noStrike"/>
                        <a:t>2000 - present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cap="none" strike="noStrike"/>
                        <a:t>VIC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3429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Char char="•"/>
                      </a:pPr>
                      <a:r>
                        <a:rPr lang="en-US" sz="2400" u="none" cap="none" strike="noStrike"/>
                        <a:t>1979 - present</a:t>
                      </a:r>
                      <a:endParaRPr/>
                    </a:p>
                  </a:txBody>
                  <a:tcPr marT="45725" marB="45725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</a:tbl>
          </a:graphicData>
        </a:graphic>
      </p:graphicFrame>
      <p:sp>
        <p:nvSpPr>
          <p:cNvPr id="223" name="Google Shape;223;p12"/>
          <p:cNvSpPr txBox="1"/>
          <p:nvPr>
            <p:ph idx="2" type="body"/>
          </p:nvPr>
        </p:nvSpPr>
        <p:spPr>
          <a:xfrm>
            <a:off x="242252" y="6003286"/>
            <a:ext cx="11704320" cy="314859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875" wrap="square" tIns="60925">
            <a:noAutofit/>
          </a:bodyPr>
          <a:lstStyle/>
          <a:p>
            <a:pPr indent="0" lvl="0" marL="14627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/>
          </a:p>
        </p:txBody>
      </p:sp>
      <p:sp>
        <p:nvSpPr>
          <p:cNvPr id="224" name="Google Shape;224;p12"/>
          <p:cNvSpPr txBox="1"/>
          <p:nvPr/>
        </p:nvSpPr>
        <p:spPr>
          <a:xfrm>
            <a:off x="242252" y="4419600"/>
            <a:ext cx="6400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Original data files are in GRIB format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3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Search, Select, and Download Runoff Data from Giovanni</a:t>
            </a:r>
            <a:endParaRPr/>
          </a:p>
        </p:txBody>
      </p:sp>
      <p:sp>
        <p:nvSpPr>
          <p:cNvPr id="230" name="Google Shape;230;p13"/>
          <p:cNvSpPr txBox="1"/>
          <p:nvPr>
            <p:ph idx="2" type="body"/>
          </p:nvPr>
        </p:nvSpPr>
        <p:spPr>
          <a:xfrm>
            <a:off x="242252" y="6003286"/>
            <a:ext cx="11704320" cy="314859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875" wrap="square" tIns="60925">
            <a:noAutofit/>
          </a:bodyPr>
          <a:lstStyle/>
          <a:p>
            <a:pPr indent="0" lvl="0" marL="14627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/>
          </a:p>
        </p:txBody>
      </p:sp>
      <p:sp>
        <p:nvSpPr>
          <p:cNvPr id="231" name="Google Shape;231;p13"/>
          <p:cNvSpPr txBox="1"/>
          <p:nvPr>
            <p:ph idx="3" type="body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/>
          <a:p>
            <a:pPr indent="0" lvl="0" marL="14627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http://giovanni.gsfc.nasa.gov/giovanni/</a:t>
            </a:r>
            <a:r>
              <a:rPr lang="en-US"/>
              <a:t> </a:t>
            </a:r>
            <a:endParaRPr/>
          </a:p>
        </p:txBody>
      </p:sp>
      <p:pic>
        <p:nvPicPr>
          <p:cNvPr id="232" name="Google Shape;232;p13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2252" y="1447799"/>
            <a:ext cx="11704320" cy="4737289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13"/>
          <p:cNvSpPr/>
          <p:nvPr/>
        </p:nvSpPr>
        <p:spPr>
          <a:xfrm>
            <a:off x="2284412" y="3505200"/>
            <a:ext cx="3733800" cy="7620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4" name="Google Shape;234;p13"/>
          <p:cNvSpPr/>
          <p:nvPr/>
        </p:nvSpPr>
        <p:spPr>
          <a:xfrm>
            <a:off x="382794" y="2669087"/>
            <a:ext cx="5330618" cy="703056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5" name="Google Shape;235;p13"/>
          <p:cNvSpPr/>
          <p:nvPr/>
        </p:nvSpPr>
        <p:spPr>
          <a:xfrm>
            <a:off x="367954" y="2130089"/>
            <a:ext cx="7174258" cy="454318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6" name="Google Shape;236;p13"/>
          <p:cNvSpPr/>
          <p:nvPr/>
        </p:nvSpPr>
        <p:spPr>
          <a:xfrm>
            <a:off x="9904412" y="5791199"/>
            <a:ext cx="2042160" cy="394423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7" name="Google Shape;237;p13"/>
          <p:cNvSpPr txBox="1"/>
          <p:nvPr/>
        </p:nvSpPr>
        <p:spPr>
          <a:xfrm>
            <a:off x="8151812" y="2098661"/>
            <a:ext cx="353017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Analysis &amp; Plot Options</a:t>
            </a:r>
            <a:endParaRPr/>
          </a:p>
        </p:txBody>
      </p:sp>
      <p:sp>
        <p:nvSpPr>
          <p:cNvPr id="238" name="Google Shape;238;p13"/>
          <p:cNvSpPr txBox="1"/>
          <p:nvPr/>
        </p:nvSpPr>
        <p:spPr>
          <a:xfrm>
            <a:off x="6627812" y="2669517"/>
            <a:ext cx="4572000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Temporal &amp; Spatial Search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Map &amp; shapefile selection countries &amp; U.S. states</a:t>
            </a:r>
            <a:endParaRPr/>
          </a:p>
        </p:txBody>
      </p:sp>
      <p:sp>
        <p:nvSpPr>
          <p:cNvPr id="239" name="Google Shape;239;p13"/>
          <p:cNvSpPr txBox="1"/>
          <p:nvPr/>
        </p:nvSpPr>
        <p:spPr>
          <a:xfrm>
            <a:off x="2284412" y="4593861"/>
            <a:ext cx="38862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Search data by keyword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0" name="Google Shape;240;p13"/>
          <p:cNvSpPr txBox="1"/>
          <p:nvPr/>
        </p:nvSpPr>
        <p:spPr>
          <a:xfrm>
            <a:off x="9904412" y="5058847"/>
            <a:ext cx="1625173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Plot Data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cxnSp>
        <p:nvCxnSpPr>
          <p:cNvPr id="241" name="Google Shape;241;p13"/>
          <p:cNvCxnSpPr/>
          <p:nvPr/>
        </p:nvCxnSpPr>
        <p:spPr>
          <a:xfrm rot="10800000">
            <a:off x="7542212" y="2351240"/>
            <a:ext cx="6096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42" name="Google Shape;242;p13"/>
          <p:cNvCxnSpPr>
            <a:stCxn id="238" idx="1"/>
            <a:endCxn id="234" idx="3"/>
          </p:cNvCxnSpPr>
          <p:nvPr/>
        </p:nvCxnSpPr>
        <p:spPr>
          <a:xfrm rot="10800000">
            <a:off x="5713412" y="3020682"/>
            <a:ext cx="914400" cy="2490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43" name="Google Shape;243;p13"/>
          <p:cNvCxnSpPr>
            <a:stCxn id="239" idx="0"/>
          </p:cNvCxnSpPr>
          <p:nvPr/>
        </p:nvCxnSpPr>
        <p:spPr>
          <a:xfrm rot="10800000">
            <a:off x="4113212" y="4267161"/>
            <a:ext cx="114300" cy="3267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244" name="Google Shape;244;p13"/>
          <p:cNvCxnSpPr>
            <a:stCxn id="240" idx="2"/>
          </p:cNvCxnSpPr>
          <p:nvPr/>
        </p:nvCxnSpPr>
        <p:spPr>
          <a:xfrm>
            <a:off x="10716999" y="5520512"/>
            <a:ext cx="177900" cy="270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4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Runoff Data</a:t>
            </a:r>
            <a:endParaRPr/>
          </a:p>
        </p:txBody>
      </p:sp>
      <p:sp>
        <p:nvSpPr>
          <p:cNvPr id="250" name="Google Shape;250;p14"/>
          <p:cNvSpPr txBox="1"/>
          <p:nvPr>
            <p:ph idx="2" type="body"/>
          </p:nvPr>
        </p:nvSpPr>
        <p:spPr>
          <a:xfrm>
            <a:off x="242252" y="6003286"/>
            <a:ext cx="11704320" cy="314859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875" wrap="square" tIns="60925">
            <a:noAutofit/>
          </a:bodyPr>
          <a:lstStyle/>
          <a:p>
            <a:pPr indent="0" lvl="0" marL="14627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/>
          </a:p>
        </p:txBody>
      </p:sp>
      <p:pic>
        <p:nvPicPr>
          <p:cNvPr descr="Screen Shot 2017-11-08 at 9.59.58 AM.png" id="251" name="Google Shape;251;p1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2252" y="1130300"/>
            <a:ext cx="7754052" cy="367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14"/>
          <p:cNvSpPr txBox="1"/>
          <p:nvPr/>
        </p:nvSpPr>
        <p:spPr>
          <a:xfrm>
            <a:off x="8151812" y="1130299"/>
            <a:ext cx="3794760" cy="480710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/>
          <a:p>
            <a:pPr indent="-219418" lvl="0" marL="365696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Available form GLDAS Noah v2.1</a:t>
            </a:r>
            <a:endParaRPr/>
          </a:p>
          <a:p>
            <a:pPr indent="-219418" lvl="0" marL="365696" marR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Storm surface runoff is available at monthly and hourly time scales, at 0.25° and 1° resolution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5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Runoff Over Parana</a:t>
            </a:r>
            <a:endParaRPr/>
          </a:p>
        </p:txBody>
      </p:sp>
      <p:sp>
        <p:nvSpPr>
          <p:cNvPr id="258" name="Google Shape;258;p15"/>
          <p:cNvSpPr txBox="1"/>
          <p:nvPr>
            <p:ph idx="2" type="body"/>
          </p:nvPr>
        </p:nvSpPr>
        <p:spPr>
          <a:xfrm>
            <a:off x="242252" y="6003286"/>
            <a:ext cx="11704320" cy="314859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875" wrap="square" tIns="60925">
            <a:noAutofit/>
          </a:bodyPr>
          <a:lstStyle/>
          <a:p>
            <a:pPr indent="0" lvl="0" marL="14627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/>
          </a:p>
        </p:txBody>
      </p:sp>
      <p:sp>
        <p:nvSpPr>
          <p:cNvPr id="259" name="Google Shape;259;p15"/>
          <p:cNvSpPr txBox="1"/>
          <p:nvPr/>
        </p:nvSpPr>
        <p:spPr>
          <a:xfrm>
            <a:off x="1983253" y="1130282"/>
            <a:ext cx="232475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DJF  2016</a:t>
            </a:r>
            <a:endParaRPr/>
          </a:p>
        </p:txBody>
      </p:sp>
      <p:sp>
        <p:nvSpPr>
          <p:cNvPr id="260" name="Google Shape;260;p15"/>
          <p:cNvSpPr txBox="1"/>
          <p:nvPr/>
        </p:nvSpPr>
        <p:spPr>
          <a:xfrm>
            <a:off x="7880816" y="1132306"/>
            <a:ext cx="2324756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DJF  2017</a:t>
            </a:r>
            <a:endParaRPr/>
          </a:p>
        </p:txBody>
      </p:sp>
      <p:pic>
        <p:nvPicPr>
          <p:cNvPr descr="Runoff-2016DJF.jpg" id="261" name="Google Shape;261;p1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2888" y="1678440"/>
            <a:ext cx="5805487" cy="45699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unoff-2017DJF.jpg" id="262" name="Google Shape;262;p15"/>
          <p:cNvPicPr preferRelativeResize="0"/>
          <p:nvPr>
            <p:ph idx="3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40450" y="1678439"/>
            <a:ext cx="5805488" cy="45699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Learning Objectives</a:t>
            </a:r>
            <a:endParaRPr/>
          </a:p>
        </p:txBody>
      </p:sp>
      <p:sp>
        <p:nvSpPr>
          <p:cNvPr id="116" name="Google Shape;116;p2"/>
          <p:cNvSpPr txBox="1"/>
          <p:nvPr>
            <p:ph idx="1" type="body"/>
          </p:nvPr>
        </p:nvSpPr>
        <p:spPr>
          <a:xfrm>
            <a:off x="242252" y="1130283"/>
            <a:ext cx="11704320" cy="4807125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/>
          <a:p>
            <a:pPr indent="-219418" lvl="0" marL="36569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Describe Global Land Data Assimilation System (GLDAS)</a:t>
            </a:r>
            <a:endParaRPr/>
          </a:p>
          <a:p>
            <a:pPr indent="-219418" lvl="0" marL="365696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Access GLDAS Runoff Data</a:t>
            </a:r>
            <a:endParaRPr/>
          </a:p>
        </p:txBody>
      </p:sp>
      <p:sp>
        <p:nvSpPr>
          <p:cNvPr id="117" name="Google Shape;117;p2"/>
          <p:cNvSpPr txBox="1"/>
          <p:nvPr>
            <p:ph idx="2" type="body"/>
          </p:nvPr>
        </p:nvSpPr>
        <p:spPr>
          <a:xfrm>
            <a:off x="242252" y="6003286"/>
            <a:ext cx="11704320" cy="314859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0" spcFirstLastPara="1" rIns="121875" wrap="square" tIns="60925">
            <a:noAutofit/>
          </a:bodyPr>
          <a:lstStyle/>
          <a:p>
            <a:pPr indent="0" lvl="0" marL="146278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What is a Global Land Data Assimilation System?</a:t>
            </a:r>
            <a:endParaRPr/>
          </a:p>
        </p:txBody>
      </p:sp>
      <p:sp>
        <p:nvSpPr>
          <p:cNvPr id="124" name="Google Shape;124;p3"/>
          <p:cNvSpPr txBox="1"/>
          <p:nvPr>
            <p:ph idx="1" type="body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/>
          <a:p>
            <a:pPr indent="-219418" lvl="0" marL="36569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Aggregates multiple types of data together in order to initialize a land surface model (LSM) or surface hydrology model</a:t>
            </a:r>
            <a:endParaRPr/>
          </a:p>
          <a:p>
            <a:pPr indent="-255986" lvl="1" marL="621683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Weather and hydrologic “forcings” – data used as input to LSMs</a:t>
            </a:r>
            <a:endParaRPr/>
          </a:p>
          <a:p>
            <a:pPr indent="-182848" lvl="2" marL="91424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Terrain and land use information (elevation, slope, vegetation, soils)</a:t>
            </a:r>
            <a:endParaRPr/>
          </a:p>
          <a:p>
            <a:pPr indent="-182848" lvl="2" marL="91424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Weather data (precipitation, cloud cover, temperature, humidity, winds, snow cover and depth)</a:t>
            </a:r>
            <a:br>
              <a:rPr lang="en-US"/>
            </a:br>
            <a:endParaRPr/>
          </a:p>
          <a:p>
            <a:pPr indent="-219418" lvl="0" marL="365696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Newer GLDAS systems have data assimilation algorithms enabling the blending of satellite observations of land parameters into the model estimates (e.g. soil moisture, snow, vegetation health)</a:t>
            </a:r>
            <a:br>
              <a:rPr lang="en-US"/>
            </a:br>
            <a:endParaRPr/>
          </a:p>
          <a:p>
            <a:pPr indent="-219418" lvl="0" marL="365696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GLDAS systems often are used to initialize weather and climate models</a:t>
            </a:r>
            <a:endParaRPr/>
          </a:p>
          <a:p>
            <a:pPr indent="-67018" lvl="0" marL="365696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67018" lvl="0" marL="365696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18374" y="4343616"/>
            <a:ext cx="2599648" cy="1711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4"/>
          <p:cNvPicPr preferRelativeResize="0"/>
          <p:nvPr/>
        </p:nvPicPr>
        <p:blipFill rotWithShape="1">
          <a:blip r:embed="rId5">
            <a:alphaModFix/>
          </a:blip>
          <a:srcRect b="0" l="0" r="0" t="3442"/>
          <a:stretch/>
        </p:blipFill>
        <p:spPr>
          <a:xfrm>
            <a:off x="3540060" y="1088054"/>
            <a:ext cx="2166374" cy="209178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2" name="Google Shape;132;p4"/>
          <p:cNvGraphicFramePr/>
          <p:nvPr/>
        </p:nvGraphicFramePr>
        <p:xfrm>
          <a:off x="6887811" y="1965764"/>
          <a:ext cx="1661958" cy="1644219"/>
        </p:xfrm>
        <a:graphic>
          <a:graphicData uri="http://schemas.openxmlformats.org/presentationml/2006/ole">
            <mc:AlternateContent>
              <mc:Choice Requires="v">
                <p:oleObj r:id="rId6" imgH="1644219" imgW="1661958" progId="MS_ClipArt_Gallery.5" spid="_x0000_s1">
                  <p:embed/>
                </p:oleObj>
              </mc:Choice>
              <mc:Fallback>
                <p:oleObj r:id="rId7" imgH="1644219" imgW="1661958" progId="MS_ClipArt_Gallery.5">
                  <p:embed/>
                  <p:pic>
                    <p:nvPicPr>
                      <p:cNvPr id="132" name="Google Shape;132;p4"/>
                      <p:cNvPicPr preferRelativeResize="0"/>
                      <p:nvPr/>
                    </p:nvPicPr>
                    <p:blipFill rotWithShape="1">
                      <a:blip r:embed="rId8">
                        <a:alphaModFix/>
                      </a:blip>
                      <a:srcRect b="2627" l="2016" r="2747" t="6833"/>
                      <a:stretch/>
                    </p:blipFill>
                    <p:spPr>
                      <a:xfrm>
                        <a:off x="6887811" y="1965764"/>
                        <a:ext cx="1661958" cy="164421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" name="Google Shape;133;p4"/>
          <p:cNvGraphicFramePr/>
          <p:nvPr/>
        </p:nvGraphicFramePr>
        <p:xfrm>
          <a:off x="5770707" y="4130474"/>
          <a:ext cx="2966259" cy="2185030"/>
        </p:xfrm>
        <a:graphic>
          <a:graphicData uri="http://schemas.openxmlformats.org/presentationml/2006/ole">
            <mc:AlternateContent>
              <mc:Choice Requires="v">
                <p:oleObj r:id="rId9" imgH="2185030" imgW="2966259" progId="PowerPoint.Slide.8" spid="_x0000_s2">
                  <p:embed/>
                </p:oleObj>
              </mc:Choice>
              <mc:Fallback>
                <p:oleObj r:id="rId10" imgH="2185030" imgW="2966259" progId="PowerPoint.Slide.8">
                  <p:embed/>
                  <p:pic>
                    <p:nvPicPr>
                      <p:cNvPr id="133" name="Google Shape;133;p4"/>
                      <p:cNvPicPr preferRelativeResize="0"/>
                      <p:nvPr/>
                    </p:nvPicPr>
                    <p:blipFill rotWithShape="1">
                      <a:blip r:embed="rId11">
                        <a:alphaModFix/>
                      </a:blip>
                      <a:srcRect b="20894" l="8394" r="7576" t="6372"/>
                      <a:stretch/>
                    </p:blipFill>
                    <p:spPr>
                      <a:xfrm>
                        <a:off x="5770707" y="4130474"/>
                        <a:ext cx="2966259" cy="218503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4" name="Google Shape;134;p4"/>
          <p:cNvSpPr/>
          <p:nvPr/>
        </p:nvSpPr>
        <p:spPr>
          <a:xfrm flipH="1" rot="10800000">
            <a:off x="3648777" y="3179835"/>
            <a:ext cx="2180657" cy="2167524"/>
          </a:xfrm>
          <a:custGeom>
            <a:rect b="b" l="l" r="r" t="t"/>
            <a:pathLst>
              <a:path extrusionOk="0" h="21600" w="21600">
                <a:moveTo>
                  <a:pt x="21600" y="6079"/>
                </a:moveTo>
                <a:lnTo>
                  <a:pt x="14604" y="0"/>
                </a:lnTo>
                <a:lnTo>
                  <a:pt x="14604" y="2679"/>
                </a:lnTo>
                <a:lnTo>
                  <a:pt x="12427" y="2679"/>
                </a:lnTo>
                <a:cubicBezTo>
                  <a:pt x="5564" y="2679"/>
                  <a:pt x="0" y="6923"/>
                  <a:pt x="0" y="12158"/>
                </a:cubicBezTo>
                <a:lnTo>
                  <a:pt x="0" y="21600"/>
                </a:lnTo>
                <a:lnTo>
                  <a:pt x="6950" y="21600"/>
                </a:lnTo>
                <a:lnTo>
                  <a:pt x="6950" y="12158"/>
                </a:lnTo>
                <a:cubicBezTo>
                  <a:pt x="6950" y="10678"/>
                  <a:pt x="9402" y="9479"/>
                  <a:pt x="12427" y="9479"/>
                </a:cubicBezTo>
                <a:lnTo>
                  <a:pt x="14604" y="9479"/>
                </a:lnTo>
                <a:lnTo>
                  <a:pt x="14604" y="12158"/>
                </a:lnTo>
                <a:close/>
              </a:path>
            </a:pathLst>
          </a:custGeom>
          <a:solidFill>
            <a:srgbClr val="003366">
              <a:alpha val="49803"/>
            </a:srgbClr>
          </a:solidFill>
          <a:ln cap="flat" cmpd="sng" w="28575">
            <a:solidFill>
              <a:srgbClr val="33CC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"/>
          <p:cNvSpPr txBox="1"/>
          <p:nvPr/>
        </p:nvSpPr>
        <p:spPr>
          <a:xfrm flipH="1">
            <a:off x="3648775" y="3179825"/>
            <a:ext cx="2180657" cy="21675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99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Radiation      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99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Analysis</a:t>
            </a:r>
            <a:endParaRPr/>
          </a:p>
        </p:txBody>
      </p:sp>
      <p:sp>
        <p:nvSpPr>
          <p:cNvPr id="136" name="Google Shape;136;p4"/>
          <p:cNvSpPr/>
          <p:nvPr/>
        </p:nvSpPr>
        <p:spPr>
          <a:xfrm>
            <a:off x="3437980" y="3118971"/>
            <a:ext cx="2258138" cy="1203633"/>
          </a:xfrm>
          <a:prstGeom prst="flowChartAlternateProcess">
            <a:avLst/>
          </a:prstGeom>
          <a:gradFill>
            <a:gsLst>
              <a:gs pos="0">
                <a:srgbClr val="000099"/>
              </a:gs>
              <a:gs pos="100000">
                <a:srgbClr val="0066FF"/>
              </a:gs>
            </a:gsLst>
            <a:lin ang="27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cloud analysis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used to derive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surface radiation </a:t>
            </a:r>
            <a:br>
              <a:rPr b="1" i="0" lang="en-US" sz="15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i="0" lang="en-US" sz="15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analysis</a:t>
            </a:r>
            <a:endParaRPr/>
          </a:p>
        </p:txBody>
      </p:sp>
      <p:pic>
        <p:nvPicPr>
          <p:cNvPr id="137" name="Google Shape;137;p4"/>
          <p:cNvPicPr preferRelativeResize="0"/>
          <p:nvPr/>
        </p:nvPicPr>
        <p:blipFill rotWithShape="1">
          <a:blip r:embed="rId12">
            <a:alphaModFix/>
          </a:blip>
          <a:srcRect b="4819" l="2925" r="3302" t="6000"/>
          <a:stretch/>
        </p:blipFill>
        <p:spPr>
          <a:xfrm>
            <a:off x="5377113" y="1905396"/>
            <a:ext cx="1679315" cy="1658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4"/>
          <p:cNvPicPr preferRelativeResize="0"/>
          <p:nvPr/>
        </p:nvPicPr>
        <p:blipFill rotWithShape="1">
          <a:blip r:embed="rId13">
            <a:alphaModFix/>
          </a:blip>
          <a:srcRect b="10715" l="17128" r="17369" t="4536"/>
          <a:stretch/>
        </p:blipFill>
        <p:spPr>
          <a:xfrm>
            <a:off x="9447055" y="1576079"/>
            <a:ext cx="2387914" cy="23179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4"/>
          <p:cNvPicPr preferRelativeResize="0"/>
          <p:nvPr/>
        </p:nvPicPr>
        <p:blipFill rotWithShape="1">
          <a:blip r:embed="rId14">
            <a:alphaModFix/>
          </a:blip>
          <a:srcRect b="0" l="0" r="0" t="0"/>
          <a:stretch/>
        </p:blipFill>
        <p:spPr>
          <a:xfrm>
            <a:off x="8144459" y="1614634"/>
            <a:ext cx="1983858" cy="148723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4"/>
          <p:cNvSpPr/>
          <p:nvPr/>
        </p:nvSpPr>
        <p:spPr>
          <a:xfrm>
            <a:off x="5876214" y="3249662"/>
            <a:ext cx="2161612" cy="917336"/>
          </a:xfrm>
          <a:prstGeom prst="downArrow">
            <a:avLst>
              <a:gd fmla="val 72685" name="adj1"/>
              <a:gd fmla="val 28394" name="adj2"/>
            </a:avLst>
          </a:prstGeom>
          <a:solidFill>
            <a:srgbClr val="003366">
              <a:alpha val="49803"/>
            </a:srgbClr>
          </a:solidFill>
          <a:ln cap="flat" cmpd="sng" w="28575">
            <a:solidFill>
              <a:srgbClr val="33CC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99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Precipitation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99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Analysis</a:t>
            </a:r>
            <a:endParaRPr/>
          </a:p>
        </p:txBody>
      </p:sp>
      <p:sp>
        <p:nvSpPr>
          <p:cNvPr id="141" name="Google Shape;141;p4"/>
          <p:cNvSpPr/>
          <p:nvPr/>
        </p:nvSpPr>
        <p:spPr>
          <a:xfrm>
            <a:off x="5872285" y="1202425"/>
            <a:ext cx="2759942" cy="850678"/>
          </a:xfrm>
          <a:prstGeom prst="flowChartAlternateProcess">
            <a:avLst/>
          </a:prstGeom>
          <a:gradFill>
            <a:gsLst>
              <a:gs pos="0">
                <a:srgbClr val="000099"/>
              </a:gs>
              <a:gs pos="100000">
                <a:srgbClr val="0066FF"/>
              </a:gs>
            </a:gsLst>
            <a:lin ang="27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Surface gauge &amp; satellite,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(GEO &amp; LEO) merged to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derive precip, snow analysis</a:t>
            </a:r>
            <a:endParaRPr/>
          </a:p>
        </p:txBody>
      </p:sp>
      <p:sp>
        <p:nvSpPr>
          <p:cNvPr id="142" name="Google Shape;142;p4"/>
          <p:cNvSpPr/>
          <p:nvPr/>
        </p:nvSpPr>
        <p:spPr>
          <a:xfrm rot="-2747936">
            <a:off x="8510348" y="3058594"/>
            <a:ext cx="2217814" cy="1195077"/>
          </a:xfrm>
          <a:prstGeom prst="leftArrow">
            <a:avLst>
              <a:gd fmla="val 68972" name="adj1"/>
              <a:gd fmla="val 55951" name="adj2"/>
            </a:avLst>
          </a:prstGeom>
          <a:solidFill>
            <a:srgbClr val="003366">
              <a:alpha val="49803"/>
            </a:srgbClr>
          </a:solidFill>
          <a:ln cap="flat" cmpd="sng" w="28575">
            <a:solidFill>
              <a:srgbClr val="33CC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99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Shelter Analysis</a:t>
            </a:r>
            <a:endParaRPr/>
          </a:p>
        </p:txBody>
      </p:sp>
      <p:sp>
        <p:nvSpPr>
          <p:cNvPr id="143" name="Google Shape;143;p4"/>
          <p:cNvSpPr/>
          <p:nvPr/>
        </p:nvSpPr>
        <p:spPr>
          <a:xfrm>
            <a:off x="8417775" y="4483184"/>
            <a:ext cx="1029280" cy="1374417"/>
          </a:xfrm>
          <a:prstGeom prst="rightArrow">
            <a:avLst>
              <a:gd fmla="val 54269" name="adj1"/>
              <a:gd fmla="val 44921" name="adj2"/>
            </a:avLst>
          </a:prstGeom>
          <a:solidFill>
            <a:srgbClr val="003366">
              <a:alpha val="49803"/>
            </a:srgbClr>
          </a:solidFill>
          <a:ln cap="flat" cmpd="sng" w="28575">
            <a:solidFill>
              <a:srgbClr val="33CC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Results</a:t>
            </a:r>
            <a:endParaRPr/>
          </a:p>
        </p:txBody>
      </p:sp>
      <p:sp>
        <p:nvSpPr>
          <p:cNvPr id="144" name="Google Shape;144;p4"/>
          <p:cNvSpPr/>
          <p:nvPr/>
        </p:nvSpPr>
        <p:spPr>
          <a:xfrm>
            <a:off x="8765082" y="934103"/>
            <a:ext cx="2875801" cy="850678"/>
          </a:xfrm>
          <a:prstGeom prst="flowChartAlternateProcess">
            <a:avLst/>
          </a:prstGeom>
          <a:gradFill>
            <a:gsLst>
              <a:gs pos="0">
                <a:srgbClr val="000099"/>
              </a:gs>
              <a:gs pos="100000">
                <a:srgbClr val="0066FF"/>
              </a:gs>
            </a:gsLst>
            <a:lin ang="27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NWP first guess combined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with obs of T, u, v, RH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derive shelter analysis</a:t>
            </a:r>
            <a:endParaRPr/>
          </a:p>
        </p:txBody>
      </p:sp>
      <p:sp>
        <p:nvSpPr>
          <p:cNvPr id="145" name="Google Shape;145;p4"/>
          <p:cNvSpPr txBox="1"/>
          <p:nvPr/>
        </p:nvSpPr>
        <p:spPr>
          <a:xfrm>
            <a:off x="3097264" y="934896"/>
            <a:ext cx="591984" cy="641183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99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①</a:t>
            </a:r>
            <a:endParaRPr sz="3599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5323153" y="3224265"/>
            <a:ext cx="591983" cy="641183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99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②</a:t>
            </a:r>
            <a:endParaRPr sz="3599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11281076" y="3330600"/>
            <a:ext cx="591983" cy="641183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99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③</a:t>
            </a:r>
            <a:endParaRPr sz="3599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4"/>
          <p:cNvSpPr txBox="1"/>
          <p:nvPr>
            <p:ph type="title"/>
          </p:nvPr>
        </p:nvSpPr>
        <p:spPr>
          <a:xfrm>
            <a:off x="119889" y="120443"/>
            <a:ext cx="11173090" cy="806451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000"/>
              <a:buFont typeface="Century Gothic"/>
              <a:buNone/>
            </a:pPr>
            <a:r>
              <a:rPr lang="en-US" sz="4000"/>
              <a:t>Global Land Data Assimilation Systems</a:t>
            </a:r>
            <a:endParaRPr/>
          </a:p>
        </p:txBody>
      </p:sp>
      <p:sp>
        <p:nvSpPr>
          <p:cNvPr id="149" name="Google Shape;149;p4"/>
          <p:cNvSpPr txBox="1"/>
          <p:nvPr>
            <p:ph idx="1" type="body"/>
          </p:nvPr>
        </p:nvSpPr>
        <p:spPr>
          <a:xfrm>
            <a:off x="140810" y="920479"/>
            <a:ext cx="3276249" cy="5649254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rPr lang="en-US" sz="1800"/>
              <a:t>Land Data Assimilation System (LDAS) merges data from multiple sources to compute soil water mass and energy estimates useful for weather and climate forecasting, military applications</a:t>
            </a:r>
            <a:br>
              <a:rPr lang="en-US" sz="1800"/>
            </a:br>
            <a:endParaRPr sz="1800"/>
          </a:p>
          <a:p>
            <a:pPr indent="-342797" lvl="0" marL="342797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AutoNum type="arabicPeriod"/>
            </a:pPr>
            <a:r>
              <a:rPr lang="en-US" sz="1800"/>
              <a:t>Global Cloud Cover Analysis</a:t>
            </a:r>
            <a:endParaRPr/>
          </a:p>
          <a:p>
            <a:pPr indent="-342797" lvl="0" marL="342797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AutoNum type="arabicPeriod"/>
            </a:pPr>
            <a:r>
              <a:rPr lang="en-US" sz="1800"/>
              <a:t>precipitation &amp; snow observations &amp; analyses</a:t>
            </a:r>
            <a:endParaRPr/>
          </a:p>
          <a:p>
            <a:pPr indent="-342797" lvl="0" marL="342797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AutoNum type="arabicPeriod"/>
            </a:pPr>
            <a:r>
              <a:rPr lang="en-US" sz="1800"/>
              <a:t>Weather (T, RH, Winds)</a:t>
            </a:r>
            <a:endParaRPr/>
          </a:p>
          <a:p>
            <a:pPr indent="-342797" lvl="0" marL="342797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AutoNum type="arabicPeriod"/>
            </a:pPr>
            <a:r>
              <a:rPr lang="en-US" sz="1800"/>
              <a:t>Satellite observations of soil moisture, temperature</a:t>
            </a:r>
            <a:endParaRPr/>
          </a:p>
          <a:p>
            <a:pPr indent="-342797" lvl="0" marL="342797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AutoNum type="arabicPeriod"/>
            </a:pPr>
            <a:r>
              <a:rPr lang="en-US" sz="1800"/>
              <a:t>Land surface model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</a:pPr>
            <a:r>
              <a:t/>
            </a:r>
            <a:endParaRPr sz="1800"/>
          </a:p>
        </p:txBody>
      </p:sp>
      <p:sp>
        <p:nvSpPr>
          <p:cNvPr id="150" name="Google Shape;150;p4"/>
          <p:cNvSpPr/>
          <p:nvPr/>
        </p:nvSpPr>
        <p:spPr>
          <a:xfrm>
            <a:off x="8055957" y="5600135"/>
            <a:ext cx="313952" cy="337477"/>
          </a:xfrm>
          <a:prstGeom prst="ellipse">
            <a:avLst/>
          </a:prstGeom>
          <a:solidFill>
            <a:srgbClr val="3F4339">
              <a:alpha val="8862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9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/>
          </a:p>
        </p:txBody>
      </p:sp>
      <p:pic>
        <p:nvPicPr>
          <p:cNvPr id="151" name="Google Shape;151;p4"/>
          <p:cNvPicPr preferRelativeResize="0"/>
          <p:nvPr/>
        </p:nvPicPr>
        <p:blipFill rotWithShape="1">
          <a:blip r:embed="rId15">
            <a:alphaModFix/>
          </a:blip>
          <a:srcRect b="0" l="0" r="0" t="0"/>
          <a:stretch/>
        </p:blipFill>
        <p:spPr>
          <a:xfrm>
            <a:off x="3086593" y="5694524"/>
            <a:ext cx="1205309" cy="581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4"/>
          <p:cNvPicPr preferRelativeResize="0"/>
          <p:nvPr/>
        </p:nvPicPr>
        <p:blipFill rotWithShape="1">
          <a:blip r:embed="rId16">
            <a:alphaModFix/>
          </a:blip>
          <a:srcRect b="0" l="0" r="0" t="0"/>
          <a:stretch/>
        </p:blipFill>
        <p:spPr>
          <a:xfrm>
            <a:off x="3585392" y="5320861"/>
            <a:ext cx="496949" cy="2894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4"/>
          <p:cNvPicPr preferRelativeResize="0"/>
          <p:nvPr/>
        </p:nvPicPr>
        <p:blipFill rotWithShape="1">
          <a:blip r:embed="rId17">
            <a:alphaModFix/>
          </a:blip>
          <a:srcRect b="0" l="0" r="0" t="0"/>
          <a:stretch/>
        </p:blipFill>
        <p:spPr>
          <a:xfrm>
            <a:off x="4095401" y="5045448"/>
            <a:ext cx="353267" cy="41899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4"/>
          <p:cNvSpPr/>
          <p:nvPr/>
        </p:nvSpPr>
        <p:spPr>
          <a:xfrm>
            <a:off x="4352904" y="5222989"/>
            <a:ext cx="1593974" cy="1232587"/>
          </a:xfrm>
          <a:prstGeom prst="rightArrow">
            <a:avLst>
              <a:gd fmla="val 54269" name="adj1"/>
              <a:gd fmla="val 44921" name="adj2"/>
            </a:avLst>
          </a:prstGeom>
          <a:solidFill>
            <a:srgbClr val="003366">
              <a:alpha val="49803"/>
            </a:srgbClr>
          </a:solidFill>
          <a:ln cap="flat" cmpd="sng" w="28575">
            <a:solidFill>
              <a:srgbClr val="33CCC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Satellite Soil </a:t>
            </a:r>
            <a:br>
              <a:rPr b="1"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Moisture,  </a:t>
            </a:r>
            <a:br>
              <a:rPr b="1"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1" lang="en-US" sz="14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Temp. &amp; Snow</a:t>
            </a:r>
            <a:endParaRPr/>
          </a:p>
        </p:txBody>
      </p:sp>
      <p:sp>
        <p:nvSpPr>
          <p:cNvPr id="155" name="Google Shape;155;p4"/>
          <p:cNvSpPr/>
          <p:nvPr/>
        </p:nvSpPr>
        <p:spPr>
          <a:xfrm>
            <a:off x="5467882" y="5664273"/>
            <a:ext cx="313952" cy="337477"/>
          </a:xfrm>
          <a:prstGeom prst="ellipse">
            <a:avLst/>
          </a:prstGeom>
          <a:solidFill>
            <a:srgbClr val="3F4339">
              <a:alpha val="88627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99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/>
          </a:p>
        </p:txBody>
      </p:sp>
      <p:pic>
        <p:nvPicPr>
          <p:cNvPr id="156" name="Google Shape;156;p4"/>
          <p:cNvPicPr preferRelativeResize="0"/>
          <p:nvPr/>
        </p:nvPicPr>
        <p:blipFill rotWithShape="1">
          <a:blip r:embed="rId18">
            <a:alphaModFix/>
          </a:blip>
          <a:srcRect b="0" l="0" r="0" t="0"/>
          <a:stretch/>
        </p:blipFill>
        <p:spPr>
          <a:xfrm>
            <a:off x="11586559" y="5045448"/>
            <a:ext cx="378589" cy="736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 txBox="1"/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Gothic"/>
              <a:buNone/>
            </a:pPr>
            <a:r>
              <a:rPr b="1" i="1" lang="en-US" sz="3600" u="sng"/>
              <a:t>What is a Land Surface Model (LSM)?</a:t>
            </a:r>
            <a:endParaRPr/>
          </a:p>
        </p:txBody>
      </p:sp>
      <p:pic>
        <p:nvPicPr>
          <p:cNvPr id="162" name="Google Shape;162;p5"/>
          <p:cNvPicPr preferRelativeResize="0"/>
          <p:nvPr>
            <p:ph idx="4294967295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89088"/>
            <a:ext cx="6037263" cy="4527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5"/>
          <p:cNvSpPr txBox="1"/>
          <p:nvPr>
            <p:ph idx="4294967295" type="body"/>
          </p:nvPr>
        </p:nvSpPr>
        <p:spPr>
          <a:xfrm>
            <a:off x="6275069" y="1141033"/>
            <a:ext cx="5671503" cy="5423659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/>
          <a:p>
            <a:pPr indent="-219418" lvl="0" marL="36569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In contrast to surface hydrology models that aim to represent runoff/streamflow, land surface models analyze soil-water and soil-temperature relationships to estimate land-atmosphere energy exchange</a:t>
            </a:r>
            <a:endParaRPr/>
          </a:p>
          <a:p>
            <a:pPr indent="-219418" lvl="0" marL="365696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LSMs are usually “coupled” to an atmospheric weather or climate prediction (or analysis) model</a:t>
            </a:r>
            <a:endParaRPr/>
          </a:p>
          <a:p>
            <a:pPr indent="-219418" lvl="0" marL="365696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LSMs usually run gridded (a.k.a distributed) for large regions versus lumped hydrology models which aim to evaluate small watersheds</a:t>
            </a:r>
            <a:endParaRPr/>
          </a:p>
          <a:p>
            <a:pPr indent="-41618" lvl="0" marL="365696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/>
          </a:p>
        </p:txBody>
      </p:sp>
      <p:sp>
        <p:nvSpPr>
          <p:cNvPr id="164" name="Google Shape;164;p5"/>
          <p:cNvSpPr txBox="1"/>
          <p:nvPr/>
        </p:nvSpPr>
        <p:spPr>
          <a:xfrm>
            <a:off x="1522412" y="1142505"/>
            <a:ext cx="3964547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Unified Noah LSM diagram (Chen and Dudia 2001)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4484" y="2552084"/>
            <a:ext cx="7469729" cy="4232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72131" y="4228485"/>
            <a:ext cx="2892392" cy="2649307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6"/>
          <p:cNvSpPr txBox="1"/>
          <p:nvPr/>
        </p:nvSpPr>
        <p:spPr>
          <a:xfrm>
            <a:off x="6692723" y="4191754"/>
            <a:ext cx="3124200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Land Surface Modeling, Uncertainty Estimation, Data Assimilation, and Evaluation Concept</a:t>
            </a:r>
            <a:endParaRPr/>
          </a:p>
        </p:txBody>
      </p:sp>
      <p:cxnSp>
        <p:nvCxnSpPr>
          <p:cNvPr id="172" name="Google Shape;172;p6"/>
          <p:cNvCxnSpPr/>
          <p:nvPr/>
        </p:nvCxnSpPr>
        <p:spPr>
          <a:xfrm flipH="1">
            <a:off x="8369123" y="3923684"/>
            <a:ext cx="3450" cy="348578"/>
          </a:xfrm>
          <a:prstGeom prst="straightConnector1">
            <a:avLst/>
          </a:prstGeom>
          <a:noFill/>
          <a:ln cap="flat" cmpd="sng" w="25400">
            <a:solidFill>
              <a:srgbClr val="000090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73" name="Google Shape;173;p6"/>
          <p:cNvCxnSpPr/>
          <p:nvPr/>
        </p:nvCxnSpPr>
        <p:spPr>
          <a:xfrm rot="10800000">
            <a:off x="8416972" y="5422877"/>
            <a:ext cx="3449" cy="292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74" name="Google Shape;174;p6"/>
          <p:cNvCxnSpPr/>
          <p:nvPr/>
        </p:nvCxnSpPr>
        <p:spPr>
          <a:xfrm>
            <a:off x="6540324" y="4304684"/>
            <a:ext cx="408465" cy="348578"/>
          </a:xfrm>
          <a:prstGeom prst="straightConnector1">
            <a:avLst/>
          </a:prstGeom>
          <a:noFill/>
          <a:ln cap="flat" cmpd="sng" w="25400">
            <a:solidFill>
              <a:srgbClr val="000090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75" name="Google Shape;175;p6"/>
          <p:cNvCxnSpPr/>
          <p:nvPr/>
        </p:nvCxnSpPr>
        <p:spPr>
          <a:xfrm flipH="1" rot="10800000">
            <a:off x="6616523" y="5447685"/>
            <a:ext cx="408464" cy="4965"/>
          </a:xfrm>
          <a:prstGeom prst="straightConnector1">
            <a:avLst/>
          </a:prstGeom>
          <a:noFill/>
          <a:ln cap="flat" cmpd="sng" w="25400">
            <a:solidFill>
              <a:srgbClr val="000090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176" name="Google Shape;176;p6"/>
          <p:cNvSpPr txBox="1"/>
          <p:nvPr/>
        </p:nvSpPr>
        <p:spPr>
          <a:xfrm>
            <a:off x="74612" y="0"/>
            <a:ext cx="1010333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 u="sng">
                <a:solidFill>
                  <a:srgbClr val="033C6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Satellite Data Assimilation with GLDAS</a:t>
            </a:r>
            <a:endParaRPr/>
          </a:p>
        </p:txBody>
      </p:sp>
      <p:sp>
        <p:nvSpPr>
          <p:cNvPr id="177" name="Google Shape;177;p6"/>
          <p:cNvSpPr txBox="1"/>
          <p:nvPr/>
        </p:nvSpPr>
        <p:spPr>
          <a:xfrm>
            <a:off x="74612" y="745331"/>
            <a:ext cx="9813473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Multiple types of satellite observation data have been added to GLDAS via assimilation</a:t>
            </a:r>
            <a:endParaRPr/>
          </a:p>
          <a:p>
            <a:pPr indent="-344488" lvl="1" marL="7477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Soil moisture</a:t>
            </a:r>
            <a:endParaRPr/>
          </a:p>
          <a:p>
            <a:pPr indent="-344488" lvl="1" marL="7477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Soil temperature</a:t>
            </a:r>
            <a:endParaRPr/>
          </a:p>
          <a:p>
            <a:pPr indent="-344488" lvl="1" marL="7477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Precipitation </a:t>
            </a:r>
            <a:endParaRPr/>
          </a:p>
          <a:p>
            <a:pPr indent="-344488" lvl="1" marL="7477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Snow cover, depth, </a:t>
            </a:r>
            <a:br>
              <a:rPr b="0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and water content</a:t>
            </a:r>
            <a:endParaRPr/>
          </a:p>
          <a:p>
            <a:pPr indent="-344488" lvl="1" marL="74771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Groundwater (GRACE)</a:t>
            </a:r>
            <a:endParaRPr/>
          </a:p>
        </p:txBody>
      </p:sp>
      <p:cxnSp>
        <p:nvCxnSpPr>
          <p:cNvPr id="178" name="Google Shape;178;p6"/>
          <p:cNvCxnSpPr/>
          <p:nvPr/>
        </p:nvCxnSpPr>
        <p:spPr>
          <a:xfrm flipH="1" rot="10800000">
            <a:off x="6616523" y="6057285"/>
            <a:ext cx="408464" cy="4965"/>
          </a:xfrm>
          <a:prstGeom prst="straightConnector1">
            <a:avLst/>
          </a:prstGeom>
          <a:noFill/>
          <a:ln cap="flat" cmpd="sng" w="25400">
            <a:solidFill>
              <a:srgbClr val="000090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79" name="Google Shape;179;p6"/>
          <p:cNvCxnSpPr/>
          <p:nvPr/>
        </p:nvCxnSpPr>
        <p:spPr>
          <a:xfrm rot="10800000">
            <a:off x="9131123" y="5142884"/>
            <a:ext cx="457200" cy="4966"/>
          </a:xfrm>
          <a:prstGeom prst="straightConnector1">
            <a:avLst/>
          </a:prstGeom>
          <a:noFill/>
          <a:ln cap="flat" cmpd="sng" w="25400">
            <a:solidFill>
              <a:srgbClr val="000090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80" name="Google Shape;180;p6"/>
          <p:cNvCxnSpPr/>
          <p:nvPr/>
        </p:nvCxnSpPr>
        <p:spPr>
          <a:xfrm rot="10800000">
            <a:off x="9435923" y="5828684"/>
            <a:ext cx="457200" cy="4966"/>
          </a:xfrm>
          <a:prstGeom prst="straightConnector1">
            <a:avLst/>
          </a:prstGeom>
          <a:noFill/>
          <a:ln cap="flat" cmpd="sng" w="25400">
            <a:solidFill>
              <a:srgbClr val="000090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81" name="Google Shape;181;p6"/>
          <p:cNvCxnSpPr/>
          <p:nvPr/>
        </p:nvCxnSpPr>
        <p:spPr>
          <a:xfrm flipH="1">
            <a:off x="9588323" y="3999884"/>
            <a:ext cx="533400" cy="457200"/>
          </a:xfrm>
          <a:prstGeom prst="straightConnector1">
            <a:avLst/>
          </a:prstGeom>
          <a:noFill/>
          <a:ln cap="flat" cmpd="sng" w="25400">
            <a:solidFill>
              <a:srgbClr val="000090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"/>
          <p:cNvSpPr txBox="1"/>
          <p:nvPr/>
        </p:nvSpPr>
        <p:spPr>
          <a:xfrm>
            <a:off x="608012" y="457200"/>
            <a:ext cx="10792090" cy="8064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rPr lang="en-US" sz="4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Global Land Data Assimilation Systems</a:t>
            </a:r>
            <a:endParaRPr/>
          </a:p>
        </p:txBody>
      </p:sp>
      <p:sp>
        <p:nvSpPr>
          <p:cNvPr id="187" name="Google Shape;187;p7"/>
          <p:cNvSpPr txBox="1"/>
          <p:nvPr>
            <p:ph idx="1" type="body"/>
          </p:nvPr>
        </p:nvSpPr>
        <p:spPr>
          <a:xfrm>
            <a:off x="227013" y="1447800"/>
            <a:ext cx="11224691" cy="425196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0" spcFirstLastPara="1" rIns="121875" wrap="square" tIns="60925">
            <a:normAutofit/>
          </a:bodyPr>
          <a:lstStyle/>
          <a:p>
            <a:pPr indent="-219418" lvl="0" marL="365696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GLDAS systems are often executed in real-time to support weather forecasting, and retrospectively to support climate analyses and climate forecasting</a:t>
            </a:r>
            <a:endParaRPr/>
          </a:p>
          <a:p>
            <a:pPr indent="-255986" lvl="1" marL="621683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E.g. can be used to create a 30-year climatology of gridded products for climate analysis (often called a land reanalysis – ERA5, MERRA-Land, etc.)</a:t>
            </a:r>
            <a:br>
              <a:rPr lang="en-US" sz="2400"/>
            </a:br>
            <a:endParaRPr sz="2400"/>
          </a:p>
          <a:p>
            <a:pPr indent="-219418" lvl="0" marL="365696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GLDAS systems are often executed on large high performance computing systems because of the large amount of data used and complexity of the land models, especially for climate runs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5601" y="2083587"/>
            <a:ext cx="9793224" cy="479981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8"/>
          <p:cNvSpPr txBox="1"/>
          <p:nvPr/>
        </p:nvSpPr>
        <p:spPr>
          <a:xfrm>
            <a:off x="2395601" y="1745033"/>
            <a:ext cx="428675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0-10 cm Volumetric Soil Moisture (m</a:t>
            </a:r>
            <a:r>
              <a:rPr baseline="30000"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/m</a:t>
            </a:r>
            <a:r>
              <a:rPr baseline="30000"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</a:t>
            </a:r>
            <a:endParaRPr/>
          </a:p>
        </p:txBody>
      </p:sp>
      <p:sp>
        <p:nvSpPr>
          <p:cNvPr id="194" name="Google Shape;194;p8"/>
          <p:cNvSpPr txBox="1"/>
          <p:nvPr/>
        </p:nvSpPr>
        <p:spPr>
          <a:xfrm>
            <a:off x="7292213" y="1745876"/>
            <a:ext cx="359585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0-10 cm Soil Temperature (m</a:t>
            </a:r>
            <a:r>
              <a:rPr baseline="30000"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/m</a:t>
            </a:r>
            <a:r>
              <a:rPr baseline="30000"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</a:t>
            </a:r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197716" y="304800"/>
            <a:ext cx="584006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 GLDAS Products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7810" y="2057400"/>
            <a:ext cx="9794827" cy="48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9"/>
          <p:cNvSpPr txBox="1"/>
          <p:nvPr/>
        </p:nvSpPr>
        <p:spPr>
          <a:xfrm>
            <a:off x="2417810" y="1718846"/>
            <a:ext cx="179087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Snow Depth (m)</a:t>
            </a:r>
            <a:endParaRPr/>
          </a:p>
        </p:txBody>
      </p:sp>
      <p:sp>
        <p:nvSpPr>
          <p:cNvPr id="202" name="Google Shape;202;p9"/>
          <p:cNvSpPr txBox="1"/>
          <p:nvPr/>
        </p:nvSpPr>
        <p:spPr>
          <a:xfrm>
            <a:off x="7315223" y="1718846"/>
            <a:ext cx="3312125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Snow Water Equivalent (kg/m</a:t>
            </a:r>
            <a:r>
              <a:rPr baseline="30000"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</a:t>
            </a:r>
            <a:r>
              <a:rPr lang="en-US" sz="1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</a:t>
            </a:r>
            <a:endParaRPr/>
          </a:p>
        </p:txBody>
      </p:sp>
      <p:sp>
        <p:nvSpPr>
          <p:cNvPr id="203" name="Google Shape;203;p9"/>
          <p:cNvSpPr txBox="1"/>
          <p:nvPr/>
        </p:nvSpPr>
        <p:spPr>
          <a:xfrm>
            <a:off x="197716" y="304800"/>
            <a:ext cx="584006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 GLDAS Products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SET">
  <a:themeElements>
    <a:clrScheme name="CB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E4168"/>
      </a:accent1>
      <a:accent2>
        <a:srgbClr val="964034"/>
      </a:accent2>
      <a:accent3>
        <a:srgbClr val="9298A8"/>
      </a:accent3>
      <a:accent4>
        <a:srgbClr val="E97845"/>
      </a:accent4>
      <a:accent5>
        <a:srgbClr val="379CC3"/>
      </a:accent5>
      <a:accent6>
        <a:srgbClr val="2E8651"/>
      </a:accent6>
      <a:hlink>
        <a:srgbClr val="379CC3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2016-01-25T16:50:10Z</dcterms:created>
  <dc:creator>Elizabeth Hook</dc:creator>
</cp:coreProperties>
</file>